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7D68-2F3D-0D48-81D0-897F1EBFB886}" type="datetimeFigureOut">
              <a:rPr lang="en-US" smtClean="0"/>
              <a:t>1/8/2015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03131-ACA4-CE44-992B-5FF8E327FEE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24721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7D68-2F3D-0D48-81D0-897F1EBFB886}" type="datetimeFigureOut">
              <a:rPr lang="en-US" smtClean="0"/>
              <a:t>1/8/2015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03131-ACA4-CE44-992B-5FF8E327FEE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5231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7D68-2F3D-0D48-81D0-897F1EBFB886}" type="datetimeFigureOut">
              <a:rPr lang="en-US" smtClean="0"/>
              <a:t>1/8/2015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03131-ACA4-CE44-992B-5FF8E327FEE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7D68-2F3D-0D48-81D0-897F1EBFB886}" type="datetimeFigureOut">
              <a:rPr lang="en-US" smtClean="0"/>
              <a:t>1/8/2015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03131-ACA4-CE44-992B-5FF8E327FEE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174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7D68-2F3D-0D48-81D0-897F1EBFB886}" type="datetimeFigureOut">
              <a:rPr lang="en-US" smtClean="0"/>
              <a:t>1/8/2015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03131-ACA4-CE44-992B-5FF8E327FEE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648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7D68-2F3D-0D48-81D0-897F1EBFB886}" type="datetimeFigureOut">
              <a:rPr lang="en-US" smtClean="0"/>
              <a:t>1/8/2015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03131-ACA4-CE44-992B-5FF8E327FEE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053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7D68-2F3D-0D48-81D0-897F1EBFB886}" type="datetimeFigureOut">
              <a:rPr lang="en-US" smtClean="0"/>
              <a:t>1/8/2015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03131-ACA4-CE44-992B-5FF8E327FEE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3315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7D68-2F3D-0D48-81D0-897F1EBFB886}" type="datetimeFigureOut">
              <a:rPr lang="en-US" smtClean="0"/>
              <a:t>1/8/2015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03131-ACA4-CE44-992B-5FF8E327FEE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286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7D68-2F3D-0D48-81D0-897F1EBFB886}" type="datetimeFigureOut">
              <a:rPr lang="en-US" smtClean="0"/>
              <a:t>1/8/2015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03131-ACA4-CE44-992B-5FF8E327FEE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950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7D68-2F3D-0D48-81D0-897F1EBFB886}" type="datetimeFigureOut">
              <a:rPr lang="en-US" smtClean="0"/>
              <a:t>1/8/2015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03131-ACA4-CE44-992B-5FF8E327FEE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8617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F7D68-2F3D-0D48-81D0-897F1EBFB886}" type="datetimeFigureOut">
              <a:rPr lang="en-US" smtClean="0"/>
              <a:t>1/8/2015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03131-ACA4-CE44-992B-5FF8E327FEE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967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AF7D68-2F3D-0D48-81D0-897F1EBFB886}" type="datetimeFigureOut">
              <a:rPr lang="en-US" smtClean="0"/>
              <a:t>1/8/2015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303131-ACA4-CE44-992B-5FF8E327FEE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038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 Grupo"/>
          <p:cNvGrpSpPr/>
          <p:nvPr/>
        </p:nvGrpSpPr>
        <p:grpSpPr>
          <a:xfrm>
            <a:off x="2732216" y="624251"/>
            <a:ext cx="6093119" cy="6029059"/>
            <a:chOff x="1710611" y="305598"/>
            <a:chExt cx="6093119" cy="6029059"/>
          </a:xfrm>
        </p:grpSpPr>
        <p:sp>
          <p:nvSpPr>
            <p:cNvPr id="4" name="Diamond 3"/>
            <p:cNvSpPr/>
            <p:nvPr/>
          </p:nvSpPr>
          <p:spPr>
            <a:xfrm>
              <a:off x="3503478" y="305598"/>
              <a:ext cx="2829951" cy="2972967"/>
            </a:xfrm>
            <a:prstGeom prst="diamond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600" b="1" dirty="0" err="1" smtClean="0">
                  <a:latin typeface="Times"/>
                  <a:cs typeface="Times"/>
                </a:rPr>
                <a:t>Praxeología</a:t>
              </a:r>
              <a:endParaRPr lang="en-US" sz="1600" b="1" dirty="0" smtClean="0">
                <a:latin typeface="Times"/>
                <a:cs typeface="Times"/>
              </a:endParaRPr>
            </a:p>
            <a:p>
              <a:pPr algn="ctr"/>
              <a:endParaRPr lang="en-US" sz="1600" dirty="0">
                <a:latin typeface="Times"/>
                <a:cs typeface="Times"/>
              </a:endParaRPr>
            </a:p>
            <a:p>
              <a:pPr algn="ctr"/>
              <a:r>
                <a:rPr lang="en-US" sz="1500" dirty="0" err="1" smtClean="0">
                  <a:latin typeface="Times"/>
                  <a:cs typeface="Times"/>
                </a:rPr>
                <a:t>Conductas</a:t>
              </a:r>
              <a:r>
                <a:rPr lang="en-US" sz="1500" dirty="0" smtClean="0">
                  <a:latin typeface="Times"/>
                  <a:cs typeface="Times"/>
                </a:rPr>
                <a:t> y </a:t>
              </a:r>
              <a:r>
                <a:rPr lang="en-US" sz="1500" dirty="0" err="1" smtClean="0">
                  <a:latin typeface="Times"/>
                  <a:cs typeface="Times"/>
                </a:rPr>
                <a:t>prácticas</a:t>
              </a:r>
              <a:endParaRPr lang="en-US" sz="1500" dirty="0">
                <a:latin typeface="Times"/>
                <a:cs typeface="Times"/>
              </a:endParaRPr>
            </a:p>
          </p:txBody>
        </p:sp>
        <p:sp>
          <p:nvSpPr>
            <p:cNvPr id="8" name="Diamond 3"/>
            <p:cNvSpPr/>
            <p:nvPr/>
          </p:nvSpPr>
          <p:spPr>
            <a:xfrm>
              <a:off x="3531094" y="3361690"/>
              <a:ext cx="2829951" cy="2972967"/>
            </a:xfrm>
            <a:prstGeom prst="diamond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600" b="1" dirty="0" err="1" smtClean="0">
                  <a:latin typeface="Times"/>
                  <a:cs typeface="Times"/>
                </a:rPr>
                <a:t>Ontología</a:t>
              </a:r>
              <a:endParaRPr lang="en-US" sz="1600" b="1" dirty="0" smtClean="0">
                <a:latin typeface="Times"/>
                <a:cs typeface="Times"/>
              </a:endParaRPr>
            </a:p>
            <a:p>
              <a:pPr algn="ctr"/>
              <a:endParaRPr lang="en-US" sz="1600" dirty="0">
                <a:latin typeface="Times"/>
                <a:cs typeface="Times"/>
              </a:endParaRPr>
            </a:p>
            <a:p>
              <a:pPr algn="ctr"/>
              <a:r>
                <a:rPr lang="en-US" sz="1500" dirty="0" err="1" smtClean="0">
                  <a:latin typeface="Times"/>
                  <a:cs typeface="Times"/>
                </a:rPr>
                <a:t>Principios</a:t>
              </a:r>
              <a:r>
                <a:rPr lang="en-US" sz="1500" dirty="0" smtClean="0">
                  <a:latin typeface="Times"/>
                  <a:cs typeface="Times"/>
                </a:rPr>
                <a:t> e </a:t>
              </a:r>
              <a:r>
                <a:rPr lang="en-US" sz="1500" dirty="0" err="1" smtClean="0">
                  <a:latin typeface="Times"/>
                  <a:cs typeface="Times"/>
                </a:rPr>
                <a:t>identidad</a:t>
              </a:r>
              <a:endParaRPr lang="en-US" sz="1500" dirty="0">
                <a:latin typeface="Times"/>
                <a:cs typeface="Times"/>
              </a:endParaRPr>
            </a:p>
          </p:txBody>
        </p:sp>
        <p:sp>
          <p:nvSpPr>
            <p:cNvPr id="10" name="Diamond 3"/>
            <p:cNvSpPr/>
            <p:nvPr/>
          </p:nvSpPr>
          <p:spPr>
            <a:xfrm>
              <a:off x="2062184" y="1851352"/>
              <a:ext cx="2829951" cy="2972967"/>
            </a:xfrm>
            <a:prstGeom prst="diamond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550" b="1" dirty="0" err="1" smtClean="0">
                  <a:latin typeface="Times"/>
                  <a:cs typeface="Times"/>
                </a:rPr>
                <a:t>Epistemología</a:t>
              </a:r>
              <a:endParaRPr lang="en-US" sz="1550" b="1" dirty="0" smtClean="0">
                <a:latin typeface="Times"/>
                <a:cs typeface="Times"/>
              </a:endParaRPr>
            </a:p>
            <a:p>
              <a:pPr algn="ctr"/>
              <a:endParaRPr lang="en-US" sz="1600" dirty="0">
                <a:latin typeface="Times"/>
                <a:cs typeface="Times"/>
              </a:endParaRPr>
            </a:p>
            <a:p>
              <a:pPr algn="ctr"/>
              <a:r>
                <a:rPr lang="en-US" sz="1500" dirty="0" err="1" smtClean="0">
                  <a:latin typeface="Times"/>
                  <a:cs typeface="Times"/>
                </a:rPr>
                <a:t>Teorías</a:t>
              </a:r>
              <a:r>
                <a:rPr lang="en-US" sz="1500" dirty="0" smtClean="0">
                  <a:latin typeface="Times"/>
                  <a:cs typeface="Times"/>
                </a:rPr>
                <a:t> y </a:t>
              </a:r>
              <a:r>
                <a:rPr lang="en-US" sz="1500" dirty="0" err="1" smtClean="0">
                  <a:latin typeface="Times"/>
                  <a:cs typeface="Times"/>
                </a:rPr>
                <a:t>disciplinas</a:t>
              </a:r>
              <a:endParaRPr lang="en-US" sz="1500" dirty="0">
                <a:latin typeface="Times"/>
                <a:cs typeface="Times"/>
              </a:endParaRPr>
            </a:p>
          </p:txBody>
        </p:sp>
        <p:sp>
          <p:nvSpPr>
            <p:cNvPr id="11" name="Diamond 3"/>
            <p:cNvSpPr/>
            <p:nvPr/>
          </p:nvSpPr>
          <p:spPr>
            <a:xfrm>
              <a:off x="4973779" y="1833646"/>
              <a:ext cx="2829951" cy="2972967"/>
            </a:xfrm>
            <a:prstGeom prst="diamond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sz="1550" b="1" dirty="0" err="1" smtClean="0">
                  <a:latin typeface="Times"/>
                  <a:cs typeface="Times"/>
                </a:rPr>
                <a:t>Axiología</a:t>
              </a:r>
              <a:endParaRPr lang="en-US" sz="1550" b="1" dirty="0" smtClean="0">
                <a:latin typeface="Times"/>
                <a:cs typeface="Times"/>
              </a:endParaRPr>
            </a:p>
            <a:p>
              <a:pPr algn="ctr"/>
              <a:endParaRPr lang="en-US" sz="1600" dirty="0">
                <a:latin typeface="Times"/>
                <a:cs typeface="Times"/>
              </a:endParaRPr>
            </a:p>
            <a:p>
              <a:pPr algn="ctr"/>
              <a:r>
                <a:rPr lang="en-US" sz="1500" dirty="0" err="1" smtClean="0">
                  <a:latin typeface="Times"/>
                  <a:cs typeface="Times"/>
                </a:rPr>
                <a:t>Valores</a:t>
              </a:r>
              <a:r>
                <a:rPr lang="en-US" sz="1500" dirty="0" smtClean="0">
                  <a:latin typeface="Times"/>
                  <a:cs typeface="Times"/>
                </a:rPr>
                <a:t> y </a:t>
              </a:r>
              <a:r>
                <a:rPr lang="en-US" sz="1500" dirty="0" err="1" smtClean="0">
                  <a:latin typeface="Times"/>
                  <a:cs typeface="Times"/>
                </a:rPr>
                <a:t>normas</a:t>
              </a:r>
              <a:endParaRPr lang="en-US" sz="1500" dirty="0">
                <a:latin typeface="Times"/>
                <a:cs typeface="Times"/>
              </a:endParaRPr>
            </a:p>
          </p:txBody>
        </p:sp>
        <p:cxnSp>
          <p:nvCxnSpPr>
            <p:cNvPr id="9" name="Straight Connector 8"/>
            <p:cNvCxnSpPr/>
            <p:nvPr/>
          </p:nvCxnSpPr>
          <p:spPr>
            <a:xfrm>
              <a:off x="1710611" y="2451988"/>
              <a:ext cx="6037793" cy="0"/>
            </a:xfrm>
            <a:prstGeom prst="line">
              <a:avLst/>
            </a:prstGeom>
            <a:ln>
              <a:prstDash val="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</p:cxnSp>
      </p:grpSp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3103418" cy="1143000"/>
          </a:xfrm>
        </p:spPr>
        <p:txBody>
          <a:bodyPr/>
          <a:lstStyle/>
          <a:p>
            <a:pPr algn="l"/>
            <a:r>
              <a:rPr lang="es-MX" dirty="0" smtClean="0"/>
              <a:t>Figura 1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12453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Figura 2</a:t>
            </a:r>
            <a:endParaRPr lang="es-MX" dirty="0"/>
          </a:p>
        </p:txBody>
      </p:sp>
      <p:sp>
        <p:nvSpPr>
          <p:cNvPr id="4" name="Diamond 6"/>
          <p:cNvSpPr/>
          <p:nvPr/>
        </p:nvSpPr>
        <p:spPr>
          <a:xfrm>
            <a:off x="2784762" y="1967346"/>
            <a:ext cx="4184073" cy="4572000"/>
          </a:xfrm>
          <a:prstGeom prst="diamon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latin typeface="Times"/>
                <a:cs typeface="Times"/>
              </a:rPr>
              <a:t>Ontología</a:t>
            </a:r>
            <a:endParaRPr lang="en-US" sz="2000" b="1" dirty="0" smtClean="0">
              <a:latin typeface="Times"/>
              <a:cs typeface="Times"/>
            </a:endParaRPr>
          </a:p>
          <a:p>
            <a:pPr algn="ctr"/>
            <a:endParaRPr lang="en-US" sz="2000" b="1" dirty="0">
              <a:latin typeface="Times"/>
              <a:cs typeface="Times"/>
            </a:endParaRPr>
          </a:p>
          <a:p>
            <a:pPr algn="ctr"/>
            <a:r>
              <a:rPr lang="en-US" sz="1600" dirty="0" smtClean="0">
                <a:latin typeface="Times"/>
                <a:cs typeface="Times"/>
              </a:rPr>
              <a:t>Auto-</a:t>
            </a:r>
            <a:r>
              <a:rPr lang="en-US" sz="1600" dirty="0" err="1" smtClean="0">
                <a:latin typeface="Times"/>
                <a:cs typeface="Times"/>
              </a:rPr>
              <a:t>consciencia</a:t>
            </a:r>
            <a:endParaRPr lang="en-US" sz="1600" dirty="0" smtClean="0">
              <a:latin typeface="Times"/>
              <a:cs typeface="Times"/>
            </a:endParaRPr>
          </a:p>
          <a:p>
            <a:pPr algn="ctr"/>
            <a:r>
              <a:rPr lang="en-US" sz="1600" dirty="0" err="1" smtClean="0">
                <a:latin typeface="Times"/>
                <a:cs typeface="Times"/>
              </a:rPr>
              <a:t>Racionalidad</a:t>
            </a:r>
            <a:endParaRPr lang="en-US" sz="1600" dirty="0" smtClean="0">
              <a:latin typeface="Times"/>
              <a:cs typeface="Times"/>
            </a:endParaRPr>
          </a:p>
          <a:p>
            <a:pPr algn="ctr"/>
            <a:r>
              <a:rPr lang="en-US" sz="1600" dirty="0" err="1" smtClean="0">
                <a:latin typeface="Times"/>
                <a:cs typeface="Times"/>
              </a:rPr>
              <a:t>Socialización</a:t>
            </a:r>
            <a:endParaRPr lang="en-US" sz="1600" dirty="0" smtClean="0">
              <a:latin typeface="Times"/>
              <a:cs typeface="Times"/>
            </a:endParaRPr>
          </a:p>
          <a:p>
            <a:pPr algn="ctr"/>
            <a:r>
              <a:rPr lang="en-US" sz="1600" dirty="0" err="1" smtClean="0">
                <a:latin typeface="Times"/>
                <a:cs typeface="Times"/>
              </a:rPr>
              <a:t>Lenguaje</a:t>
            </a:r>
            <a:r>
              <a:rPr lang="en-US" sz="1600" dirty="0" smtClean="0">
                <a:latin typeface="Times"/>
                <a:cs typeface="Times"/>
              </a:rPr>
              <a:t> / Palabra</a:t>
            </a:r>
            <a:endParaRPr lang="en-US" sz="1600" dirty="0" smtClean="0">
              <a:latin typeface="Times"/>
              <a:cs typeface="Times"/>
            </a:endParaRPr>
          </a:p>
        </p:txBody>
      </p:sp>
      <p:pic>
        <p:nvPicPr>
          <p:cNvPr id="5" name="Pictur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763" y="539462"/>
            <a:ext cx="2289175" cy="24955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76142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Figura 3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Diamond 6"/>
          <p:cNvSpPr/>
          <p:nvPr/>
        </p:nvSpPr>
        <p:spPr>
          <a:xfrm>
            <a:off x="2937162" y="2119746"/>
            <a:ext cx="4184073" cy="4572000"/>
          </a:xfrm>
          <a:prstGeom prst="diamon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latin typeface="Times"/>
                <a:cs typeface="Times"/>
              </a:rPr>
              <a:t>Epistemología</a:t>
            </a:r>
            <a:endParaRPr lang="en-US" sz="2000" b="1" dirty="0" smtClean="0">
              <a:latin typeface="Times"/>
              <a:cs typeface="Times"/>
            </a:endParaRPr>
          </a:p>
          <a:p>
            <a:pPr algn="ctr"/>
            <a:endParaRPr lang="en-US" sz="2000" b="1" dirty="0" smtClean="0">
              <a:latin typeface="Times"/>
              <a:cs typeface="Times"/>
            </a:endParaRPr>
          </a:p>
          <a:p>
            <a:pPr algn="ctr"/>
            <a:r>
              <a:rPr lang="en-US" sz="1600" dirty="0" err="1" smtClean="0">
                <a:latin typeface="Times"/>
                <a:cs typeface="Times"/>
              </a:rPr>
              <a:t>Humanismo</a:t>
            </a:r>
            <a:endParaRPr lang="en-US" sz="1600" dirty="0" smtClean="0">
              <a:latin typeface="Times"/>
              <a:cs typeface="Times"/>
            </a:endParaRPr>
          </a:p>
          <a:p>
            <a:pPr algn="ctr"/>
            <a:r>
              <a:rPr lang="en-US" sz="1600" dirty="0" err="1" smtClean="0">
                <a:latin typeface="Times"/>
                <a:cs typeface="Times"/>
              </a:rPr>
              <a:t>Espiritualidad</a:t>
            </a:r>
            <a:endParaRPr lang="en-US" sz="1600" dirty="0" smtClean="0">
              <a:latin typeface="Times"/>
              <a:cs typeface="Times"/>
            </a:endParaRPr>
          </a:p>
          <a:p>
            <a:pPr algn="ctr"/>
            <a:r>
              <a:rPr lang="en-US" sz="1600" dirty="0" err="1" smtClean="0">
                <a:latin typeface="Times"/>
                <a:cs typeface="Times"/>
              </a:rPr>
              <a:t>Sicología</a:t>
            </a:r>
            <a:r>
              <a:rPr lang="en-US" sz="1600" dirty="0" smtClean="0">
                <a:latin typeface="Times"/>
                <a:cs typeface="Times"/>
              </a:rPr>
              <a:t> </a:t>
            </a:r>
            <a:r>
              <a:rPr lang="en-US" sz="1600" dirty="0" err="1" smtClean="0">
                <a:latin typeface="Times"/>
                <a:cs typeface="Times"/>
              </a:rPr>
              <a:t>laboral</a:t>
            </a:r>
            <a:endParaRPr lang="en-US" sz="1600" dirty="0" smtClean="0">
              <a:latin typeface="Times"/>
              <a:cs typeface="Times"/>
            </a:endParaRPr>
          </a:p>
          <a:p>
            <a:pPr algn="ctr"/>
            <a:r>
              <a:rPr lang="en-US" sz="1600" dirty="0" err="1" smtClean="0">
                <a:latin typeface="Times"/>
                <a:cs typeface="Times"/>
              </a:rPr>
              <a:t>Educación</a:t>
            </a:r>
            <a:r>
              <a:rPr lang="en-US" sz="1600" dirty="0" smtClean="0">
                <a:latin typeface="Times"/>
                <a:cs typeface="Times"/>
              </a:rPr>
              <a:t> – </a:t>
            </a:r>
            <a:r>
              <a:rPr lang="en-US" sz="1600" dirty="0" err="1" smtClean="0">
                <a:latin typeface="Times"/>
                <a:cs typeface="Times"/>
              </a:rPr>
              <a:t>Pedagogía</a:t>
            </a:r>
            <a:r>
              <a:rPr lang="en-US" sz="1600" dirty="0" smtClean="0">
                <a:latin typeface="Times"/>
                <a:cs typeface="Times"/>
              </a:rPr>
              <a:t> </a:t>
            </a:r>
            <a:r>
              <a:rPr lang="en-US" sz="1600" dirty="0" err="1" smtClean="0">
                <a:latin typeface="Times"/>
                <a:cs typeface="Times"/>
              </a:rPr>
              <a:t>constructivista</a:t>
            </a:r>
            <a:endParaRPr lang="en-US" sz="1600" dirty="0" smtClean="0">
              <a:latin typeface="Times"/>
              <a:cs typeface="Times"/>
            </a:endParaRPr>
          </a:p>
          <a:p>
            <a:pPr algn="ctr"/>
            <a:r>
              <a:rPr lang="en-US" sz="1600" dirty="0" err="1" smtClean="0">
                <a:latin typeface="Times"/>
                <a:cs typeface="Times"/>
              </a:rPr>
              <a:t>Sociología</a:t>
            </a:r>
            <a:r>
              <a:rPr lang="en-US" sz="1600" dirty="0" smtClean="0">
                <a:latin typeface="Times"/>
                <a:cs typeface="Times"/>
              </a:rPr>
              <a:t> industrial</a:t>
            </a:r>
          </a:p>
          <a:p>
            <a:pPr algn="ctr"/>
            <a:r>
              <a:rPr lang="en-US" sz="1600" dirty="0" err="1" smtClean="0">
                <a:latin typeface="Times"/>
                <a:cs typeface="Times"/>
              </a:rPr>
              <a:t>Grupos</a:t>
            </a:r>
            <a:r>
              <a:rPr lang="en-US" sz="1600" dirty="0" smtClean="0">
                <a:latin typeface="Times"/>
                <a:cs typeface="Times"/>
              </a:rPr>
              <a:t> de </a:t>
            </a:r>
            <a:r>
              <a:rPr lang="en-US" sz="1600" dirty="0" err="1" smtClean="0">
                <a:latin typeface="Times"/>
                <a:cs typeface="Times"/>
              </a:rPr>
              <a:t>interés</a:t>
            </a:r>
            <a:endParaRPr lang="en-US" sz="1600" dirty="0" smtClean="0">
              <a:latin typeface="Times"/>
              <a:cs typeface="Times"/>
            </a:endParaRPr>
          </a:p>
          <a:p>
            <a:pPr algn="ctr"/>
            <a:r>
              <a:rPr lang="en-US" sz="1600" dirty="0" err="1" smtClean="0">
                <a:latin typeface="Times"/>
                <a:cs typeface="Times"/>
              </a:rPr>
              <a:t>Antropología</a:t>
            </a:r>
            <a:endParaRPr lang="en-US" sz="1600" dirty="0" smtClean="0">
              <a:latin typeface="Times"/>
              <a:cs typeface="Times"/>
            </a:endParaRPr>
          </a:p>
          <a:p>
            <a:pPr algn="ctr"/>
            <a:r>
              <a:rPr lang="en-US" sz="1600" dirty="0" err="1" smtClean="0">
                <a:latin typeface="Times"/>
                <a:cs typeface="Times"/>
              </a:rPr>
              <a:t>Fenomenología</a:t>
            </a:r>
            <a:endParaRPr lang="en-US" sz="1600" dirty="0" smtClean="0">
              <a:latin typeface="Times"/>
              <a:cs typeface="Times"/>
            </a:endParaRPr>
          </a:p>
        </p:txBody>
      </p:sp>
      <p:pic>
        <p:nvPicPr>
          <p:cNvPr id="5" name="4 Imagen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113" y="433821"/>
            <a:ext cx="2545080" cy="27813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0445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Figura 4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Diamond 6"/>
          <p:cNvSpPr/>
          <p:nvPr/>
        </p:nvSpPr>
        <p:spPr>
          <a:xfrm>
            <a:off x="3532907" y="1856494"/>
            <a:ext cx="4184073" cy="4572000"/>
          </a:xfrm>
          <a:prstGeom prst="diamon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latin typeface="Times"/>
                <a:cs typeface="Times"/>
              </a:rPr>
              <a:t>Axiología</a:t>
            </a:r>
            <a:endParaRPr lang="en-US" sz="2000" b="1" dirty="0" smtClean="0">
              <a:latin typeface="Times"/>
              <a:cs typeface="Times"/>
            </a:endParaRPr>
          </a:p>
          <a:p>
            <a:pPr algn="ctr"/>
            <a:endParaRPr lang="en-US" sz="2000" b="1" dirty="0" smtClean="0">
              <a:latin typeface="Times"/>
              <a:cs typeface="Times"/>
            </a:endParaRPr>
          </a:p>
          <a:p>
            <a:pPr algn="ctr"/>
            <a:r>
              <a:rPr lang="en-US" sz="1600" dirty="0" err="1" smtClean="0">
                <a:latin typeface="Times"/>
                <a:cs typeface="Times"/>
              </a:rPr>
              <a:t>Defensa</a:t>
            </a:r>
            <a:r>
              <a:rPr lang="en-US" sz="1600" dirty="0" smtClean="0">
                <a:latin typeface="Times"/>
                <a:cs typeface="Times"/>
              </a:rPr>
              <a:t> y </a:t>
            </a:r>
            <a:r>
              <a:rPr lang="en-US" sz="1600" dirty="0" err="1" smtClean="0">
                <a:latin typeface="Times"/>
                <a:cs typeface="Times"/>
              </a:rPr>
              <a:t>respeto</a:t>
            </a:r>
            <a:r>
              <a:rPr lang="en-US" sz="1600" dirty="0" smtClean="0">
                <a:latin typeface="Times"/>
                <a:cs typeface="Times"/>
              </a:rPr>
              <a:t> </a:t>
            </a:r>
            <a:r>
              <a:rPr lang="en-US" sz="1600" dirty="0" err="1" smtClean="0">
                <a:latin typeface="Times"/>
                <a:cs typeface="Times"/>
              </a:rPr>
              <a:t>por</a:t>
            </a:r>
            <a:r>
              <a:rPr lang="en-US" sz="1600" dirty="0" smtClean="0">
                <a:latin typeface="Times"/>
                <a:cs typeface="Times"/>
              </a:rPr>
              <a:t> la </a:t>
            </a:r>
            <a:r>
              <a:rPr lang="en-US" sz="1600" dirty="0" err="1" smtClean="0">
                <a:latin typeface="Times"/>
                <a:cs typeface="Times"/>
              </a:rPr>
              <a:t>dignidad</a:t>
            </a:r>
            <a:r>
              <a:rPr lang="en-US" sz="1600" dirty="0" smtClean="0">
                <a:latin typeface="Times"/>
                <a:cs typeface="Times"/>
              </a:rPr>
              <a:t> </a:t>
            </a:r>
            <a:r>
              <a:rPr lang="en-US" sz="1600" dirty="0" err="1" smtClean="0">
                <a:latin typeface="Times"/>
                <a:cs typeface="Times"/>
              </a:rPr>
              <a:t>humana</a:t>
            </a:r>
            <a:endParaRPr lang="en-US" sz="1600" dirty="0" smtClean="0">
              <a:latin typeface="Times"/>
              <a:cs typeface="Times"/>
            </a:endParaRPr>
          </a:p>
          <a:p>
            <a:pPr algn="ctr"/>
            <a:r>
              <a:rPr lang="en-US" sz="1600" dirty="0" err="1" smtClean="0">
                <a:latin typeface="Times"/>
                <a:cs typeface="Times"/>
              </a:rPr>
              <a:t>Equidad</a:t>
            </a:r>
            <a:r>
              <a:rPr lang="en-US" sz="1600" dirty="0" smtClean="0">
                <a:latin typeface="Times"/>
                <a:cs typeface="Times"/>
              </a:rPr>
              <a:t> entre </a:t>
            </a:r>
            <a:r>
              <a:rPr lang="en-US" sz="1600" dirty="0" err="1" smtClean="0">
                <a:latin typeface="Times"/>
                <a:cs typeface="Times"/>
              </a:rPr>
              <a:t>seres</a:t>
            </a:r>
            <a:r>
              <a:rPr lang="en-US" sz="1600" dirty="0" smtClean="0">
                <a:latin typeface="Times"/>
                <a:cs typeface="Times"/>
              </a:rPr>
              <a:t> </a:t>
            </a:r>
            <a:r>
              <a:rPr lang="en-US" sz="1600" dirty="0" err="1" smtClean="0">
                <a:latin typeface="Times"/>
                <a:cs typeface="Times"/>
              </a:rPr>
              <a:t>humanos</a:t>
            </a:r>
            <a:endParaRPr lang="en-US" sz="1600" dirty="0" smtClean="0">
              <a:latin typeface="Times"/>
              <a:cs typeface="Times"/>
            </a:endParaRPr>
          </a:p>
          <a:p>
            <a:pPr algn="ctr"/>
            <a:endParaRPr lang="en-US" sz="1600" dirty="0">
              <a:latin typeface="Times"/>
              <a:cs typeface="Times"/>
            </a:endParaRPr>
          </a:p>
          <a:p>
            <a:pPr algn="ctr"/>
            <a:r>
              <a:rPr lang="en-US" sz="1600" dirty="0" err="1" smtClean="0">
                <a:latin typeface="Times"/>
                <a:cs typeface="Times"/>
              </a:rPr>
              <a:t>Empatía</a:t>
            </a:r>
            <a:r>
              <a:rPr lang="en-US" sz="1600" dirty="0" smtClean="0">
                <a:latin typeface="Times"/>
                <a:cs typeface="Times"/>
              </a:rPr>
              <a:t>, </a:t>
            </a:r>
            <a:r>
              <a:rPr lang="en-US" sz="1600" dirty="0" err="1" smtClean="0">
                <a:latin typeface="Times"/>
                <a:cs typeface="Times"/>
              </a:rPr>
              <a:t>reciprocidad</a:t>
            </a:r>
            <a:r>
              <a:rPr lang="en-US" sz="1600" dirty="0" smtClean="0">
                <a:latin typeface="Times"/>
                <a:cs typeface="Times"/>
              </a:rPr>
              <a:t>, </a:t>
            </a:r>
            <a:r>
              <a:rPr lang="en-US" sz="1600" dirty="0" err="1" smtClean="0">
                <a:latin typeface="Times"/>
                <a:cs typeface="Times"/>
              </a:rPr>
              <a:t>solidaridad</a:t>
            </a:r>
            <a:r>
              <a:rPr lang="en-US" sz="1600" dirty="0" smtClean="0">
                <a:latin typeface="Times"/>
                <a:cs typeface="Times"/>
              </a:rPr>
              <a:t>, </a:t>
            </a:r>
            <a:r>
              <a:rPr lang="en-US" sz="1600" dirty="0" err="1" smtClean="0">
                <a:latin typeface="Times"/>
                <a:cs typeface="Times"/>
              </a:rPr>
              <a:t>justicia</a:t>
            </a:r>
            <a:r>
              <a:rPr lang="en-US" sz="1600" dirty="0" smtClean="0">
                <a:latin typeface="Times"/>
                <a:cs typeface="Times"/>
              </a:rPr>
              <a:t>, </a:t>
            </a:r>
            <a:r>
              <a:rPr lang="en-US" sz="1600" dirty="0" err="1" smtClean="0">
                <a:latin typeface="Times"/>
                <a:cs typeface="Times"/>
              </a:rPr>
              <a:t>libertad</a:t>
            </a:r>
            <a:r>
              <a:rPr lang="en-US" sz="1600" dirty="0" smtClean="0">
                <a:latin typeface="Times"/>
                <a:cs typeface="Times"/>
              </a:rPr>
              <a:t>, </a:t>
            </a:r>
            <a:r>
              <a:rPr lang="en-US" sz="1600" dirty="0" err="1" smtClean="0">
                <a:latin typeface="Times"/>
                <a:cs typeface="Times"/>
              </a:rPr>
              <a:t>confianza</a:t>
            </a:r>
            <a:r>
              <a:rPr lang="en-US" sz="1600" dirty="0" smtClean="0">
                <a:latin typeface="Times"/>
                <a:cs typeface="Times"/>
              </a:rPr>
              <a:t>, </a:t>
            </a:r>
            <a:r>
              <a:rPr lang="en-US" sz="1600" dirty="0" err="1" smtClean="0">
                <a:latin typeface="Times"/>
                <a:cs typeface="Times"/>
              </a:rPr>
              <a:t>participación</a:t>
            </a:r>
            <a:r>
              <a:rPr lang="en-US" sz="1600" dirty="0" smtClean="0">
                <a:latin typeface="Times"/>
                <a:cs typeface="Times"/>
              </a:rPr>
              <a:t>, </a:t>
            </a:r>
            <a:r>
              <a:rPr lang="en-US" sz="1600" dirty="0" err="1" smtClean="0">
                <a:latin typeface="Times"/>
                <a:cs typeface="Times"/>
              </a:rPr>
              <a:t>corresponsabilidad</a:t>
            </a:r>
            <a:endParaRPr lang="en-US" sz="1600" dirty="0" smtClean="0">
              <a:latin typeface="Times"/>
              <a:cs typeface="Times"/>
            </a:endParaRPr>
          </a:p>
          <a:p>
            <a:pPr algn="ctr"/>
            <a:endParaRPr lang="en-US" sz="1600" dirty="0" smtClean="0">
              <a:latin typeface="Times"/>
              <a:cs typeface="Times"/>
            </a:endParaRPr>
          </a:p>
        </p:txBody>
      </p:sp>
      <p:pic>
        <p:nvPicPr>
          <p:cNvPr id="5" name="4 Imagen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132" y="687503"/>
            <a:ext cx="2343150" cy="255968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73335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Figura 5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4" name="3 Imagen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3084" y="2971786"/>
            <a:ext cx="2178685" cy="2381250"/>
          </a:xfrm>
          <a:prstGeom prst="rect">
            <a:avLst/>
          </a:prstGeom>
          <a:noFill/>
        </p:spPr>
      </p:pic>
      <p:sp>
        <p:nvSpPr>
          <p:cNvPr id="5" name="Diamond 6"/>
          <p:cNvSpPr/>
          <p:nvPr/>
        </p:nvSpPr>
        <p:spPr>
          <a:xfrm>
            <a:off x="4502727" y="2036604"/>
            <a:ext cx="4184073" cy="4572000"/>
          </a:xfrm>
          <a:prstGeom prst="diamond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latin typeface="Times"/>
                <a:cs typeface="Times"/>
              </a:rPr>
              <a:t>Praxeología</a:t>
            </a:r>
            <a:endParaRPr lang="en-US" sz="2000" b="1" dirty="0" smtClean="0">
              <a:latin typeface="Times"/>
              <a:cs typeface="Times"/>
            </a:endParaRPr>
          </a:p>
          <a:p>
            <a:pPr algn="ctr"/>
            <a:endParaRPr lang="en-US" sz="2000" b="1" dirty="0" smtClean="0">
              <a:latin typeface="Times"/>
              <a:cs typeface="Times"/>
            </a:endParaRPr>
          </a:p>
          <a:p>
            <a:pPr algn="ctr"/>
            <a:r>
              <a:rPr lang="en-US" sz="1600" dirty="0" err="1" smtClean="0">
                <a:latin typeface="Times"/>
                <a:cs typeface="Times"/>
              </a:rPr>
              <a:t>Desarrollo</a:t>
            </a:r>
            <a:r>
              <a:rPr lang="en-US" sz="1600" dirty="0" smtClean="0">
                <a:latin typeface="Times"/>
                <a:cs typeface="Times"/>
              </a:rPr>
              <a:t> del </a:t>
            </a:r>
            <a:r>
              <a:rPr lang="en-US" sz="1600" dirty="0" err="1" smtClean="0">
                <a:latin typeface="Times"/>
                <a:cs typeface="Times"/>
              </a:rPr>
              <a:t>talento</a:t>
            </a:r>
            <a:r>
              <a:rPr lang="en-US" sz="1600" dirty="0" smtClean="0">
                <a:latin typeface="Times"/>
                <a:cs typeface="Times"/>
              </a:rPr>
              <a:t> </a:t>
            </a:r>
            <a:r>
              <a:rPr lang="en-US" sz="1600" dirty="0" err="1" smtClean="0">
                <a:latin typeface="Times"/>
                <a:cs typeface="Times"/>
              </a:rPr>
              <a:t>humano</a:t>
            </a:r>
            <a:endParaRPr lang="en-US" sz="1600" dirty="0" smtClean="0">
              <a:latin typeface="Times"/>
              <a:cs typeface="Times"/>
            </a:endParaRPr>
          </a:p>
          <a:p>
            <a:pPr algn="ctr"/>
            <a:r>
              <a:rPr lang="es-MX" sz="1600" dirty="0" smtClean="0">
                <a:latin typeface="Times"/>
                <a:cs typeface="Times"/>
              </a:rPr>
              <a:t>Rendimiento </a:t>
            </a:r>
            <a:r>
              <a:rPr lang="es-MX" sz="1600" dirty="0">
                <a:latin typeface="Times"/>
                <a:cs typeface="Times"/>
              </a:rPr>
              <a:t>económico </a:t>
            </a:r>
            <a:r>
              <a:rPr lang="es-MX" sz="1600" dirty="0" smtClean="0">
                <a:latin typeface="Times"/>
                <a:cs typeface="Times"/>
              </a:rPr>
              <a:t>compartido</a:t>
            </a:r>
          </a:p>
          <a:p>
            <a:pPr algn="ctr"/>
            <a:r>
              <a:rPr lang="es-MX" sz="1600" dirty="0">
                <a:latin typeface="Times"/>
                <a:cs typeface="Times"/>
              </a:rPr>
              <a:t>D</a:t>
            </a:r>
            <a:r>
              <a:rPr lang="es-MX" sz="1600" dirty="0" smtClean="0">
                <a:latin typeface="Times"/>
                <a:cs typeface="Times"/>
              </a:rPr>
              <a:t>iálogo </a:t>
            </a:r>
            <a:r>
              <a:rPr lang="es-MX" sz="1600" dirty="0">
                <a:latin typeface="Times"/>
                <a:cs typeface="Times"/>
              </a:rPr>
              <a:t>al interior y exterior de la </a:t>
            </a:r>
            <a:r>
              <a:rPr lang="es-MX" sz="1600" dirty="0" smtClean="0">
                <a:latin typeface="Times"/>
                <a:cs typeface="Times"/>
              </a:rPr>
              <a:t>organización</a:t>
            </a:r>
          </a:p>
          <a:p>
            <a:pPr algn="ctr"/>
            <a:r>
              <a:rPr lang="es-MX" sz="1600" dirty="0" smtClean="0">
                <a:latin typeface="Times"/>
                <a:cs typeface="Times"/>
              </a:rPr>
              <a:t>Comportamiento ético</a:t>
            </a:r>
          </a:p>
          <a:p>
            <a:pPr algn="ctr"/>
            <a:r>
              <a:rPr lang="es-MX" sz="1600" dirty="0">
                <a:latin typeface="Times"/>
                <a:cs typeface="Times"/>
              </a:rPr>
              <a:t>G</a:t>
            </a:r>
            <a:r>
              <a:rPr lang="es-MX" sz="1600" dirty="0" smtClean="0">
                <a:latin typeface="Times"/>
                <a:cs typeface="Times"/>
              </a:rPr>
              <a:t>estión </a:t>
            </a:r>
            <a:r>
              <a:rPr lang="es-MX" sz="1600" dirty="0">
                <a:latin typeface="Times"/>
                <a:cs typeface="Times"/>
              </a:rPr>
              <a:t>orientada a la sustentabilidad</a:t>
            </a:r>
            <a:endParaRPr lang="en-US" sz="1600" dirty="0" smtClean="0">
              <a:latin typeface="Times"/>
              <a:cs typeface="Times"/>
            </a:endParaRPr>
          </a:p>
        </p:txBody>
      </p:sp>
    </p:spTree>
    <p:extLst>
      <p:ext uri="{BB962C8B-B14F-4D97-AF65-F5344CB8AC3E}">
        <p14:creationId xmlns:p14="http://schemas.microsoft.com/office/powerpoint/2010/main" val="1258289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1936</TotalTime>
  <Words>99</Words>
  <Application>Microsoft Office PowerPoint</Application>
  <PresentationFormat>Presentación en pantalla (4:3)</PresentationFormat>
  <Paragraphs>46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Office Theme</vt:lpstr>
      <vt:lpstr>Figura 1</vt:lpstr>
      <vt:lpstr>Figura 2</vt:lpstr>
      <vt:lpstr>Figura 3</vt:lpstr>
      <vt:lpstr>Figura 4</vt:lpstr>
      <vt:lpstr>Figura 5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Luis Portales</dc:creator>
  <cp:lastModifiedBy>Luis Portales</cp:lastModifiedBy>
  <cp:revision>11</cp:revision>
  <dcterms:created xsi:type="dcterms:W3CDTF">2014-11-21T18:39:24Z</dcterms:created>
  <dcterms:modified xsi:type="dcterms:W3CDTF">2015-01-09T05:08:03Z</dcterms:modified>
</cp:coreProperties>
</file>